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9" r:id="rId1"/>
  </p:sldMasterIdLst>
  <p:notesMasterIdLst>
    <p:notesMasterId r:id="rId24"/>
  </p:notesMasterIdLst>
  <p:sldIdLst>
    <p:sldId id="510" r:id="rId2"/>
    <p:sldId id="485" r:id="rId3"/>
    <p:sldId id="512" r:id="rId4"/>
    <p:sldId id="513" r:id="rId5"/>
    <p:sldId id="546" r:id="rId6"/>
    <p:sldId id="543" r:id="rId7"/>
    <p:sldId id="542" r:id="rId8"/>
    <p:sldId id="540" r:id="rId9"/>
    <p:sldId id="541" r:id="rId10"/>
    <p:sldId id="538" r:id="rId11"/>
    <p:sldId id="544" r:id="rId12"/>
    <p:sldId id="539" r:id="rId13"/>
    <p:sldId id="517" r:id="rId14"/>
    <p:sldId id="515" r:id="rId15"/>
    <p:sldId id="520" r:id="rId16"/>
    <p:sldId id="534" r:id="rId17"/>
    <p:sldId id="535" r:id="rId18"/>
    <p:sldId id="524" r:id="rId19"/>
    <p:sldId id="532" r:id="rId20"/>
    <p:sldId id="518" r:id="rId21"/>
    <p:sldId id="516" r:id="rId22"/>
    <p:sldId id="519" r:id="rId2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0099"/>
    <a:srgbClr val="CC6600"/>
    <a:srgbClr val="0033CC"/>
    <a:srgbClr val="FF9900"/>
    <a:srgbClr val="CCFFCC"/>
    <a:srgbClr val="99FF99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1" autoAdjust="0"/>
    <p:restoredTop sz="86978" autoAdjust="0"/>
  </p:normalViewPr>
  <p:slideViewPr>
    <p:cSldViewPr>
      <p:cViewPr>
        <p:scale>
          <a:sx n="48" d="100"/>
          <a:sy n="48" d="100"/>
        </p:scale>
        <p:origin x="-2004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345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33DB088-AE9E-4680-95E3-4999FB75CCBD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81B38C1-FD54-4471-9B0F-5134F6AF66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2AD534-23DE-43BF-8654-047D94017812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FE3708-5B85-41B4-B897-8B0731016EE8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B93006-56E9-4380-8B18-B57E6D3AF88A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0BBFD9-BEB0-4974-9B3D-544373885356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335463" y="1169988"/>
            <a:ext cx="4814887" cy="4994275"/>
            <a:chOff x="4334933" y="1169931"/>
            <a:chExt cx="4814835" cy="4993802"/>
          </a:xfrm>
        </p:grpSpPr>
        <p:cxnSp>
          <p:nvCxnSpPr>
            <p:cNvPr id="5" name="Straight Connector 16"/>
            <p:cNvCxnSpPr/>
            <p:nvPr/>
          </p:nvCxnSpPr>
          <p:spPr>
            <a:xfrm flipH="1">
              <a:off x="6009727" y="1169931"/>
              <a:ext cx="3133691" cy="31350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8"/>
            <p:cNvCxnSpPr/>
            <p:nvPr/>
          </p:nvCxnSpPr>
          <p:spPr>
            <a:xfrm flipH="1">
              <a:off x="4334933" y="1349301"/>
              <a:ext cx="4814835" cy="4814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/>
            <p:cNvCxnSpPr/>
            <p:nvPr/>
          </p:nvCxnSpPr>
          <p:spPr>
            <a:xfrm flipH="1">
              <a:off x="5225510" y="1469940"/>
              <a:ext cx="3911558" cy="39112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1"/>
            <p:cNvCxnSpPr/>
            <p:nvPr/>
          </p:nvCxnSpPr>
          <p:spPr>
            <a:xfrm flipH="1">
              <a:off x="5304885" y="1308030"/>
              <a:ext cx="3838534" cy="38397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2"/>
            <p:cNvCxnSpPr/>
            <p:nvPr/>
          </p:nvCxnSpPr>
          <p:spPr>
            <a:xfrm flipH="1">
              <a:off x="5706518" y="1769949"/>
              <a:ext cx="3430550" cy="34302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/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26DD0-E1D9-4D10-B05A-4045B0F237B8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514B8-C0DE-41FA-90E2-40CAD9D3D5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0AAA8-C7BD-4113-8214-63A775465326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E67DE-DC85-4142-A155-A36BCC761C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351A8-B9CC-4B3A-BB2C-F0161155FEEE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F888D-3B1F-424C-8857-71EDBDE237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4BEB2-E5FE-44DE-9C4C-47C7614D2F70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DF15-9560-4ADB-8EA0-9A8591FAD1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F5AA6-1A6E-449D-8B74-32A0153CB21F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64B0F-0B92-411A-B9F5-1DBDC941D7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1A5F1-1138-405D-831F-B8C14BC88107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3B669-3B05-4B5F-AAD1-3379D0569C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38551-D7F6-448B-9FA6-4292ECD36664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290DE-1DE4-4B74-8F83-4748ABC82A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B4EB6-49C6-4A97-88C2-5686773EE512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30F38-B29F-4788-AAEC-BF00766621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C38EF-C77E-4245-94C5-19C95FCAB396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9C7CC-7E64-44A2-9A9F-E6E5BBA904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2A3F-472B-425F-A6DA-74E0E77C7D4C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F01EC-EA7C-4E11-8DEC-3541CC4A79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1B6FC-60B7-4665-840A-CE99746242F7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22E2-FCAF-4765-A0DB-FED7522BA5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ru-RU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FCDC6-1A82-4BD6-A837-1166DC6DBEB2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DA92D-EFA2-46C4-8AD6-2D781AFBB2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14DE8-DF88-4E4D-8B50-6F866CFEF065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DB0C-655E-4A4E-AECA-FBF675667E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ru-RU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A6A36-F8ED-4FE0-8C44-BC83BA7B43A0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D746C-D649-455B-B9B2-2FDD459763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F708E-9853-49C7-95F8-CA50E6DA82E4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E945A-8401-4CE7-A3BB-22E4DC4461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6E6D-BCA6-4147-829A-D4141C65F8E0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D2460-CCCD-4A7C-AE1E-A855DBFF6D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45D0D-A021-469A-BC27-D7150A4575EB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66E3E-EA79-4DE8-B2AD-1D1DE3BB0B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2000">
              <a:srgbClr val="FFFFFF"/>
            </a:gs>
            <a:gs pos="100000">
              <a:srgbClr val="06588E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6670675" y="3894138"/>
            <a:ext cx="2470150" cy="265906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746" y="3259666"/>
              <a:ext cx="912188" cy="9118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5724"/>
              <a:ext cx="2981857" cy="298280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1737" y="3581511"/>
              <a:ext cx="1897197" cy="189658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130" y="3433998"/>
              <a:ext cx="1740055" cy="173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388" y="3985732"/>
              <a:ext cx="1264798" cy="12643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533400"/>
            <a:ext cx="6554788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9500" y="6172200"/>
            <a:ext cx="12017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0D3BC08-0D5B-47BB-BA29-1749FADB0B66}" type="datetimeFigureOut">
              <a:rPr lang="ru-RU"/>
              <a:pPr>
                <a:defRPr/>
              </a:pPr>
              <a:t>10.11.2019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8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3988" y="5578475"/>
            <a:ext cx="857250" cy="669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2800">
                <a:solidFill>
                  <a:srgbClr val="0A304A"/>
                </a:solidFill>
                <a:latin typeface="Century Gothic" pitchFamily="34" charset="0"/>
                <a:cs typeface="Arial" charset="0"/>
              </a:defRPr>
            </a:lvl1pPr>
          </a:lstStyle>
          <a:p>
            <a:pPr>
              <a:defRPr/>
            </a:pPr>
            <a:fld id="{6C8A25F6-0AF5-4E2C-940F-BB275AED4A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924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  <p:sldLayoutId id="2147484925" r:id="rId12"/>
    <p:sldLayoutId id="2147484920" r:id="rId13"/>
    <p:sldLayoutId id="2147484926" r:id="rId14"/>
    <p:sldLayoutId id="2147484921" r:id="rId15"/>
    <p:sldLayoutId id="2147484922" r:id="rId16"/>
    <p:sldLayoutId id="2147484923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2800"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88913"/>
            <a:ext cx="7851775" cy="20256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en-US" dirty="0" smtClean="0"/>
              <a:t>S</a:t>
            </a:r>
            <a:r>
              <a:rPr lang="ru-RU" dirty="0" smtClean="0"/>
              <a:t>а</a:t>
            </a:r>
            <a:r>
              <a:rPr lang="en-US" dirty="0" smtClean="0"/>
              <a:t>M</a:t>
            </a:r>
            <a:r>
              <a:rPr lang="ru-RU" dirty="0" smtClean="0"/>
              <a:t>о</a:t>
            </a:r>
            <a:r>
              <a:rPr lang="en-US" dirty="0" smtClean="0"/>
              <a:t>S</a:t>
            </a:r>
            <a:r>
              <a:rPr lang="ru-RU" dirty="0" err="1" smtClean="0"/>
              <a:t>тоятельные</a:t>
            </a:r>
            <a:r>
              <a:rPr lang="ru-RU" dirty="0" smtClean="0"/>
              <a:t> дети»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5" y="285750"/>
            <a:ext cx="4429125" cy="150018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РЕСПУБЛИКАНСКИЙ                                         АНТИНАРКОТИЧЕСКИЙ   ПРОЕКТ</a:t>
            </a:r>
            <a:b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тоятельные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дети»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Рисунок 4" descr="C:\Documents and Settings\1\Рабочий стол\a_71d887d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0"/>
            <a:ext cx="43576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5143512"/>
            <a:ext cx="3357586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kern="10" dirty="0">
                <a:ln w="12700">
                  <a:solidFill>
                    <a:srgbClr val="00206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/>
                <a:cs typeface="Times New Roman"/>
              </a:rPr>
              <a:t>Мы</a:t>
            </a:r>
          </a:p>
          <a:p>
            <a:pPr algn="ctr">
              <a:defRPr/>
            </a:pPr>
            <a:r>
              <a:rPr lang="ru-RU" sz="3200" kern="10" dirty="0">
                <a:ln w="12700">
                  <a:solidFill>
                    <a:srgbClr val="00206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/>
                <a:cs typeface="Times New Roman"/>
              </a:rPr>
              <a:t> за здоровый</a:t>
            </a:r>
          </a:p>
          <a:p>
            <a:pPr algn="ctr">
              <a:defRPr/>
            </a:pPr>
            <a:r>
              <a:rPr lang="ru-RU" sz="3200" kern="10" dirty="0">
                <a:ln w="12700">
                  <a:solidFill>
                    <a:srgbClr val="00206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/>
                <a:cs typeface="Times New Roman"/>
              </a:rPr>
              <a:t>образ жизни</a:t>
            </a:r>
            <a:r>
              <a:rPr lang="ru-RU" kern="10" dirty="0">
                <a:ln w="12700">
                  <a:solidFill>
                    <a:srgbClr val="00206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/>
                <a:cs typeface="Times New Roman"/>
              </a:rPr>
              <a:t>!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6512" y="2285992"/>
            <a:ext cx="250033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«РОСТОК!»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5000" y="1928813"/>
            <a:ext cx="3214688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УЧАСТНИКИ ОТРЯДА</a:t>
            </a:r>
          </a:p>
        </p:txBody>
      </p:sp>
      <p:sp>
        <p:nvSpPr>
          <p:cNvPr id="5128" name="Прямоугольник 9"/>
          <p:cNvSpPr>
            <a:spLocks noChangeArrowheads="1"/>
          </p:cNvSpPr>
          <p:nvPr/>
        </p:nvSpPr>
        <p:spPr bwMode="auto">
          <a:xfrm>
            <a:off x="642938" y="3357563"/>
            <a:ext cx="29289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rgbClr val="FF0000"/>
                </a:solidFill>
              </a:rPr>
              <a:t>«Р» – Радость.</a:t>
            </a:r>
          </a:p>
          <a:p>
            <a:pPr algn="ctr"/>
            <a:r>
              <a:rPr lang="ru-RU" altLang="ru-RU" sz="2000" b="1">
                <a:solidFill>
                  <a:srgbClr val="FF0000"/>
                </a:solidFill>
              </a:rPr>
              <a:t>    «О» -Открываем.</a:t>
            </a:r>
          </a:p>
          <a:p>
            <a:pPr algn="ctr"/>
            <a:r>
              <a:rPr lang="ru-RU" altLang="ru-RU" sz="2000" b="1">
                <a:solidFill>
                  <a:srgbClr val="FF0000"/>
                </a:solidFill>
              </a:rPr>
              <a:t>«С»- Счастье.</a:t>
            </a:r>
          </a:p>
          <a:p>
            <a:pPr algn="ctr"/>
            <a:r>
              <a:rPr lang="ru-RU" altLang="ru-RU" sz="2000" b="1">
                <a:solidFill>
                  <a:srgbClr val="FF0000"/>
                </a:solidFill>
              </a:rPr>
              <a:t>«Т» – Творим.</a:t>
            </a:r>
          </a:p>
          <a:p>
            <a:pPr algn="ctr"/>
            <a:r>
              <a:rPr lang="ru-RU" altLang="ru-RU" sz="2000" b="1">
                <a:solidFill>
                  <a:srgbClr val="FF0000"/>
                </a:solidFill>
              </a:rPr>
              <a:t>«ОК» - О</a:t>
            </a:r>
            <a:r>
              <a:rPr lang="en-US" altLang="ru-RU" sz="2000" b="1">
                <a:solidFill>
                  <a:srgbClr val="FF0000"/>
                </a:solidFill>
              </a:rPr>
              <a:t>’</a:t>
            </a:r>
            <a:r>
              <a:rPr lang="ru-RU" altLang="ru-RU" sz="2000" b="1">
                <a:solidFill>
                  <a:srgbClr val="FF0000"/>
                </a:solidFill>
              </a:rPr>
              <a:t>кей.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1563" y="1857375"/>
            <a:ext cx="2214562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Наш девиз:</a:t>
            </a:r>
          </a:p>
        </p:txBody>
      </p:sp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2924175"/>
            <a:ext cx="527526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179388" y="981075"/>
            <a:ext cx="295275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4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нас</a:t>
            </a: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Лицей №2 является Центром компетенции и работает по направлению: «Стимулирование сетевой активности учителей».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2013 году присвоен статус "Школа-центр компетенции по реализации образовательных программ </a:t>
            </a:r>
            <a:r>
              <a:rPr lang="ru-RU" altLang="ru-RU" sz="1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Intel</a:t>
            </a: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нашей школе 2</a:t>
            </a:r>
            <a:r>
              <a:rPr lang="en-US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классов, где обучаются  661 учащихся. 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11а - универсальный профиль;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10а – социально-экономический;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10б - универсальный профиль;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Педагогов-44</a:t>
            </a:r>
          </a:p>
        </p:txBody>
      </p:sp>
      <p:sp>
        <p:nvSpPr>
          <p:cNvPr id="2" name="Прямоугольник 3"/>
          <p:cNvSpPr>
            <a:spLocks noChangeArrowheads="1"/>
          </p:cNvSpPr>
          <p:nvPr/>
        </p:nvSpPr>
        <p:spPr bwMode="auto">
          <a:xfrm>
            <a:off x="9525" y="5089525"/>
            <a:ext cx="8955088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3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 деятельности  лицея:</a:t>
            </a:r>
          </a:p>
          <a:p>
            <a:r>
              <a:rPr lang="ru-RU" altLang="ru-RU" sz="13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-Подготовка обучающихся к жизни в высокотехнологичном конкурентном мире через обновление содержания образования.</a:t>
            </a:r>
          </a:p>
          <a:p>
            <a:r>
              <a:rPr lang="ru-RU" altLang="ru-RU" sz="13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-Достижение высокого и качественного уровня обучающихся лицея; овладение обучающимися содержания образования и формирование системных знаний на уровне образовательного минимума подготовки по предметам.</a:t>
            </a:r>
          </a:p>
          <a:p>
            <a:r>
              <a:rPr lang="ru-RU" altLang="ru-RU" sz="13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-Создание системы выявления и поддержки талантливых детей, их сопровождение в течение всего периода в школе.</a:t>
            </a:r>
          </a:p>
          <a:p>
            <a:r>
              <a:rPr lang="ru-RU" altLang="ru-RU" sz="13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-Создание компьютерной базы и активное применение средств мультимедиа в образовательном процессе.</a:t>
            </a:r>
          </a:p>
          <a:p>
            <a:endParaRPr lang="ru-RU" altLang="ru-RU" sz="13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3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468313" y="195263"/>
            <a:ext cx="8258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БЮДЖЕТНАЯ ОБЩЕОБРАЗОВАТЕЛЬНАЯ ОРГАНИЗАЦИЯ</a:t>
            </a:r>
          </a:p>
          <a:p>
            <a:pPr algn="ctr">
              <a:defRPr/>
            </a:pPr>
            <a:r>
              <a:rPr lang="ru-RU" altLang="ru-RU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«ЛИЦЕЙ №2 г.БУИНСКА РЕСПУБЛИКИ ТАТАРСТАН» 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765175"/>
            <a:ext cx="5329238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428604"/>
            <a:ext cx="7286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Impact"/>
              </a:rPr>
              <a:t>Направления деятельности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625" y="1571625"/>
            <a:ext cx="8429625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создание условий самореализации для подростков  через проект;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расширение сферы социального взаимодействия и сотрудничества с благотворительными фондами и волонтёрами других организаций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проведение профилактической работы с подростками  и молодёжью города  (беседы, тренинги, тематические игры, дискуссии, акции);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привлечение новых единомышленников к участию в проекте «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</a:t>
            </a:r>
            <a:r>
              <a:rPr lang="ru-RU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тоятельные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дети».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формирование в подростковой и молодёжной среде установки на активную жизненную позицию, навыков социально-ответственного поведения;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  пропаганда среди подростков здорового образа жизни;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2" name="Рисунок 4" descr="C:\Documents and Settings\1\Рабочий стол\a_71d887d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63" y="0"/>
            <a:ext cx="221456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/>
          <p:cNvSpPr>
            <a:spLocks noChangeArrowheads="1"/>
          </p:cNvSpPr>
          <p:nvPr/>
        </p:nvSpPr>
        <p:spPr bwMode="auto">
          <a:xfrm>
            <a:off x="642938" y="571500"/>
            <a:ext cx="4929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Каждый участник проекта  составил              </a:t>
            </a:r>
            <a:b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индивидуальный контракт:</a:t>
            </a:r>
            <a:endParaRPr lang="ru-RU" altLang="ru-RU">
              <a:solidFill>
                <a:srgbClr val="002060"/>
              </a:solidFill>
            </a:endParaRPr>
          </a:p>
        </p:txBody>
      </p:sp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642938" y="1211263"/>
            <a:ext cx="5286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0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r>
              <a:rPr lang="ru-RU" altLang="ru-RU" sz="16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ru-RU" sz="1600" b="1">
                <a:solidFill>
                  <a:srgbClr val="167BF3"/>
                </a:solidFill>
                <a:cs typeface="Times New Roman" pitchFamily="18" charset="0"/>
              </a:rPr>
              <a:t>Задачи:</a:t>
            </a:r>
            <a:endParaRPr lang="ru-RU" altLang="ru-RU" sz="1600" b="1">
              <a:solidFill>
                <a:srgbClr val="167BF3"/>
              </a:solidFill>
            </a:endParaRPr>
          </a:p>
          <a:p>
            <a:r>
              <a:rPr lang="ru-RU" altLang="ru-RU" sz="1600" b="1">
                <a:solidFill>
                  <a:srgbClr val="167BF3"/>
                </a:solidFill>
                <a:cs typeface="Times New Roman" pitchFamily="18" charset="0"/>
              </a:rPr>
              <a:t>-Актуализировать личностный потенциал участников проекта.</a:t>
            </a:r>
            <a:endParaRPr lang="ru-RU" altLang="ru-RU" sz="1600" b="1">
              <a:solidFill>
                <a:srgbClr val="167BF3"/>
              </a:solidFill>
            </a:endParaRPr>
          </a:p>
          <a:p>
            <a:r>
              <a:rPr lang="ru-RU" altLang="ru-RU" sz="1600" b="1">
                <a:solidFill>
                  <a:srgbClr val="167BF3"/>
                </a:solidFill>
                <a:cs typeface="Times New Roman" pitchFamily="18" charset="0"/>
              </a:rPr>
              <a:t>-Пробудить интерес у участников проекта к самореализации посредством творчески наполненного, патриотически-ориентированного и активно пропагандирующего поведения</a:t>
            </a:r>
            <a:r>
              <a:rPr lang="ru-RU" altLang="ru-RU" sz="1600">
                <a:solidFill>
                  <a:srgbClr val="167BF3"/>
                </a:solidFill>
                <a:cs typeface="Times New Roman" pitchFamily="18" charset="0"/>
              </a:rPr>
              <a:t>.</a:t>
            </a:r>
            <a:endParaRPr lang="ru-RU" altLang="ru-RU" sz="1600">
              <a:solidFill>
                <a:srgbClr val="167BF3"/>
              </a:solidFill>
            </a:endParaRP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63500" y="3429000"/>
            <a:ext cx="2986088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запрет на употребление табака, пива, иной алкогольной продукции, энергетических напитков, психоактивных веществ.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2857500"/>
            <a:ext cx="321468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285750"/>
            <a:ext cx="285591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3143250"/>
            <a:ext cx="31432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4" descr="C:\Documents and Settings\1\Рабочий стол\a_71d887d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713" y="5511800"/>
            <a:ext cx="2295525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3" y="4365625"/>
            <a:ext cx="4319587" cy="23034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1600" b="1" dirty="0" smtClean="0">
                <a:solidFill>
                  <a:schemeClr val="bg2"/>
                </a:solidFill>
              </a:rPr>
              <a:t>Участники республиканского </a:t>
            </a:r>
            <a:r>
              <a:rPr lang="ru-RU" sz="1600" b="1" dirty="0" err="1" smtClean="0">
                <a:solidFill>
                  <a:schemeClr val="bg2"/>
                </a:solidFill>
              </a:rPr>
              <a:t>антинаркотического</a:t>
            </a:r>
            <a:r>
              <a:rPr lang="ru-RU" sz="1600" b="1" dirty="0" smtClean="0">
                <a:solidFill>
                  <a:schemeClr val="bg2"/>
                </a:solidFill>
              </a:rPr>
              <a:t> проекта «</a:t>
            </a:r>
            <a:r>
              <a:rPr lang="ru-RU" sz="1600" b="1" dirty="0" err="1" smtClean="0">
                <a:solidFill>
                  <a:schemeClr val="bg2"/>
                </a:solidFill>
              </a:rPr>
              <a:t>SАMoSтоятельные</a:t>
            </a:r>
            <a:r>
              <a:rPr lang="ru-RU" sz="1600" b="1" dirty="0" smtClean="0">
                <a:solidFill>
                  <a:schemeClr val="bg2"/>
                </a:solidFill>
              </a:rPr>
              <a:t> дети»  лицея № 2. города Буинска провели акцию  «Подари чудо».</a:t>
            </a:r>
            <a:br>
              <a:rPr lang="ru-RU" sz="1600" b="1" dirty="0" smtClean="0">
                <a:solidFill>
                  <a:schemeClr val="bg2"/>
                </a:solidFill>
              </a:rPr>
            </a:br>
            <a:r>
              <a:rPr lang="ru-RU" sz="1600" b="1" dirty="0" smtClean="0">
                <a:solidFill>
                  <a:schemeClr val="bg2"/>
                </a:solidFill>
              </a:rPr>
              <a:t>В ходе акции они организовали сбор вещей первой необходимости и канцтоваров для детей семьи Петровых из с. Р. </a:t>
            </a:r>
            <a:r>
              <a:rPr lang="ru-RU" sz="1600" b="1" dirty="0" err="1" smtClean="0">
                <a:solidFill>
                  <a:schemeClr val="bg2"/>
                </a:solidFill>
              </a:rPr>
              <a:t>Кищаки</a:t>
            </a:r>
            <a:r>
              <a:rPr lang="ru-RU" sz="1600" b="1" dirty="0" smtClean="0">
                <a:solidFill>
                  <a:schemeClr val="bg2"/>
                </a:solidFill>
              </a:rPr>
              <a:t>, пострадавшей от пожара. Активисты отряда «РОСТОК» призывают учащихся лицея  не оставаться равнодушными к чужому горю и быть добрее.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333375"/>
            <a:ext cx="4165600" cy="2879725"/>
          </a:xfrm>
          <a:noFill/>
        </p:spPr>
      </p:pic>
      <p:pic>
        <p:nvPicPr>
          <p:cNvPr id="922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333375"/>
            <a:ext cx="3960812" cy="3382963"/>
          </a:xfrm>
          <a:noFill/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429000"/>
            <a:ext cx="41243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396081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716338"/>
            <a:ext cx="39608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04813"/>
            <a:ext cx="42481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573463"/>
            <a:ext cx="4176712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Прямоугольник 5"/>
          <p:cNvSpPr>
            <a:spLocks noChangeArrowheads="1"/>
          </p:cNvSpPr>
          <p:nvPr/>
        </p:nvSpPr>
        <p:spPr bwMode="auto">
          <a:xfrm>
            <a:off x="4356100" y="5691188"/>
            <a:ext cx="4608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/>
              <a:t>Акция « Здоровая пробежка"</a:t>
            </a:r>
            <a:r>
              <a:rPr lang="ru-RU" altLang="ru-RU" u="sng"/>
              <a:t> </a:t>
            </a:r>
            <a:r>
              <a:rPr lang="ru-RU" altLang="ru-RU"/>
              <a:t/>
            </a:r>
            <a:br>
              <a:rPr lang="ru-RU" altLang="ru-RU"/>
            </a:br>
            <a:r>
              <a:rPr lang="ru-RU" altLang="ru-RU"/>
              <a:t>                         </a:t>
            </a:r>
            <a:r>
              <a:rPr lang="ru-RU" altLang="ru-RU" b="1" u="sng"/>
              <a:t>12 сентября  2019 года </a:t>
            </a:r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40322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57563"/>
            <a:ext cx="410368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3357563"/>
            <a:ext cx="410527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260350"/>
            <a:ext cx="412273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4427538" y="6021388"/>
            <a:ext cx="4716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/>
              <a:t>Акция «Мы за здоровый образ жизни!"</a:t>
            </a:r>
            <a:r>
              <a:rPr lang="ru-RU" altLang="ru-RU" u="sng"/>
              <a:t> </a:t>
            </a:r>
            <a:r>
              <a:rPr lang="ru-RU" altLang="ru-RU"/>
              <a:t/>
            </a:r>
            <a:br>
              <a:rPr lang="ru-RU" altLang="ru-RU"/>
            </a:br>
            <a:r>
              <a:rPr lang="ru-RU" altLang="ru-RU"/>
              <a:t>                         </a:t>
            </a:r>
            <a:r>
              <a:rPr lang="ru-RU" altLang="ru-RU" b="1" u="sng"/>
              <a:t>12 сентября  2019 года </a:t>
            </a:r>
            <a:endParaRPr lang="ru-RU" alt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40338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88913"/>
            <a:ext cx="432117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357563"/>
            <a:ext cx="4033838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3357563"/>
            <a:ext cx="410368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5"/>
          <p:cNvSpPr>
            <a:spLocks noChangeArrowheads="1"/>
          </p:cNvSpPr>
          <p:nvPr/>
        </p:nvSpPr>
        <p:spPr bwMode="auto">
          <a:xfrm>
            <a:off x="3924300" y="5949950"/>
            <a:ext cx="5219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/>
              <a:t>Флешмоб «Мы за безопасный мир!"</a:t>
            </a:r>
            <a:r>
              <a:rPr lang="ru-RU" altLang="ru-RU" u="sng"/>
              <a:t> </a:t>
            </a:r>
            <a:r>
              <a:rPr lang="ru-RU" altLang="ru-RU"/>
              <a:t/>
            </a:r>
            <a:br>
              <a:rPr lang="ru-RU" altLang="ru-RU"/>
            </a:br>
            <a:r>
              <a:rPr lang="ru-RU" altLang="ru-RU"/>
              <a:t>                                   </a:t>
            </a:r>
            <a:r>
              <a:rPr lang="ru-RU" altLang="ru-RU" b="1" u="sng"/>
              <a:t>9 сентября  2019 года </a:t>
            </a:r>
            <a:endParaRPr lang="ru-RU" alt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40163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213100"/>
            <a:ext cx="41052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357563"/>
            <a:ext cx="4176713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33375"/>
            <a:ext cx="40513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5"/>
          <p:cNvSpPr>
            <a:spLocks noChangeArrowheads="1"/>
          </p:cNvSpPr>
          <p:nvPr/>
        </p:nvSpPr>
        <p:spPr bwMode="auto">
          <a:xfrm>
            <a:off x="4572000" y="5949950"/>
            <a:ext cx="4321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/>
              <a:t>Акция « Беслан, мы помним!"</a:t>
            </a:r>
            <a:r>
              <a:rPr lang="ru-RU" altLang="ru-RU" u="sng"/>
              <a:t> </a:t>
            </a:r>
            <a:r>
              <a:rPr lang="ru-RU" altLang="ru-RU"/>
              <a:t/>
            </a:r>
            <a:br>
              <a:rPr lang="ru-RU" altLang="ru-RU"/>
            </a:br>
            <a:r>
              <a:rPr lang="ru-RU" altLang="ru-RU"/>
              <a:t>                         </a:t>
            </a:r>
            <a:r>
              <a:rPr lang="ru-RU" altLang="ru-RU" b="1" u="sng"/>
              <a:t>3 сентября  2019 года </a:t>
            </a:r>
            <a:endParaRPr lang="ru-RU" alt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638" y="5949950"/>
            <a:ext cx="446405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/>
              <a:t>                </a:t>
            </a:r>
            <a:r>
              <a:rPr lang="ru-RU" sz="1800" b="1" u="sng" dirty="0" smtClean="0"/>
              <a:t>Акция</a:t>
            </a:r>
            <a:r>
              <a:rPr lang="ru-RU" sz="1800" u="sng" dirty="0" smtClean="0"/>
              <a:t> </a:t>
            </a:r>
            <a:r>
              <a:rPr lang="ru-RU" sz="1800" b="1" u="sng" dirty="0" smtClean="0"/>
              <a:t>"Россия без табака!"</a:t>
            </a:r>
            <a:r>
              <a:rPr lang="ru-RU" sz="1800" u="sng" dirty="0" smtClean="0"/>
              <a:t>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 </a:t>
            </a:r>
            <a:r>
              <a:rPr lang="ru-RU" sz="1800" b="1" u="sng" dirty="0" smtClean="0"/>
              <a:t>1 июня 2019 года </a:t>
            </a:r>
            <a:endParaRPr lang="ru-RU" sz="1800" u="sng" dirty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60350"/>
            <a:ext cx="4105275" cy="2881313"/>
          </a:xfrm>
          <a:noFill/>
        </p:spPr>
      </p:pic>
      <p:pic>
        <p:nvPicPr>
          <p:cNvPr id="1434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60350"/>
            <a:ext cx="4321175" cy="2881313"/>
          </a:xfrm>
          <a:noFill/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284538"/>
            <a:ext cx="42497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284538"/>
            <a:ext cx="42672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381635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260350"/>
            <a:ext cx="396081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357563"/>
            <a:ext cx="3744913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284538"/>
            <a:ext cx="42672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356100" y="5799138"/>
            <a:ext cx="4679950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/>
              <a:t> </a:t>
            </a:r>
            <a:r>
              <a:rPr lang="ru-RU" sz="1600" b="1" u="sng" dirty="0">
                <a:latin typeface="+mn-lt"/>
              </a:rPr>
              <a:t>Победители муниципального конкурса лучший отряд </a:t>
            </a:r>
            <a:r>
              <a:rPr lang="en-US" sz="1600" b="1" u="sng" dirty="0">
                <a:latin typeface="+mn-lt"/>
              </a:rPr>
              <a:t>“</a:t>
            </a:r>
            <a:r>
              <a:rPr lang="en-US" sz="1600" b="1" u="sng" dirty="0" err="1">
                <a:latin typeface="+mn-lt"/>
              </a:rPr>
              <a:t>SaMoS</a:t>
            </a:r>
            <a:r>
              <a:rPr lang="ru-RU" sz="1600" b="1" u="sng" dirty="0" err="1">
                <a:latin typeface="+mn-lt"/>
              </a:rPr>
              <a:t>тоятельные</a:t>
            </a:r>
            <a:r>
              <a:rPr lang="ru-RU" sz="1600" b="1" u="sng" dirty="0">
                <a:latin typeface="+mn-lt"/>
              </a:rPr>
              <a:t> дети" </a:t>
            </a:r>
            <a:r>
              <a:rPr lang="ru-RU" sz="1600" b="1" dirty="0">
                <a:latin typeface="+mn-lt"/>
              </a:rPr>
              <a:t/>
            </a:r>
            <a:br>
              <a:rPr lang="ru-RU" sz="1600" b="1" dirty="0">
                <a:latin typeface="+mn-lt"/>
              </a:rPr>
            </a:br>
            <a:r>
              <a:rPr lang="ru-RU" sz="1600" b="1" dirty="0">
                <a:latin typeface="+mn-lt"/>
              </a:rPr>
              <a:t>                                  май </a:t>
            </a:r>
            <a:r>
              <a:rPr lang="ru-RU" sz="1600" b="1" u="sng" dirty="0">
                <a:latin typeface="+mn-lt"/>
              </a:rPr>
              <a:t>2019 года </a:t>
            </a:r>
            <a:endParaRPr lang="ru-RU" sz="1600" b="1" dirty="0"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426720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60350"/>
            <a:ext cx="4051300" cy="30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500438"/>
            <a:ext cx="4105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350043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6381750"/>
            <a:ext cx="8893175" cy="287338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ru-RU" sz="2000" b="1" u="sng" dirty="0" smtClean="0"/>
              <a:t>Акция «Георгиевская ленточка» </a:t>
            </a:r>
            <a:br>
              <a:rPr lang="ru-RU" sz="2000" b="1" u="sng" dirty="0" smtClean="0"/>
            </a:b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19 апреля 2019 </a:t>
            </a:r>
            <a:r>
              <a:rPr lang="ru-RU" sz="2000" b="1" u="sng" dirty="0" smtClean="0"/>
              <a:t>.</a:t>
            </a:r>
            <a:r>
              <a:rPr lang="ru-RU" sz="2000" b="1" u="sng" dirty="0"/>
              <a:t/>
            </a:r>
            <a:br>
              <a:rPr lang="ru-RU" sz="2000" b="1" u="sng" dirty="0"/>
            </a:br>
            <a:endParaRPr lang="ru-RU" sz="2000" dirty="0"/>
          </a:p>
        </p:txBody>
      </p:sp>
      <p:pic>
        <p:nvPicPr>
          <p:cNvPr id="174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43211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Содержимое 7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700" cy="3767138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17413" name="Picture 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662488" y="188913"/>
            <a:ext cx="4302125" cy="2879725"/>
          </a:xfrm>
          <a:noFill/>
        </p:spPr>
      </p:pic>
      <p:pic>
        <p:nvPicPr>
          <p:cNvPr id="17414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141663"/>
            <a:ext cx="432117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213100"/>
            <a:ext cx="4321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\Desktop\IMG_07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2060575"/>
            <a:ext cx="2951162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57188" y="6199188"/>
            <a:ext cx="72151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u="sng" dirty="0">
                <a:latin typeface="+mn-lt"/>
                <a:cs typeface="Times New Roman" pitchFamily="18" charset="0"/>
              </a:rPr>
              <a:t>Акция «Будь готов! Скажи, нет!»</a:t>
            </a:r>
            <a:endParaRPr lang="ru-RU" sz="2400" u="sng" dirty="0">
              <a:latin typeface="+mn-lt"/>
              <a:cs typeface="Arial" pitchFamily="34" charset="0"/>
            </a:endParaRPr>
          </a:p>
        </p:txBody>
      </p:sp>
      <p:sp>
        <p:nvSpPr>
          <p:cNvPr id="18436" name="Прямоугольник 1"/>
          <p:cNvSpPr>
            <a:spLocks noChangeArrowheads="1"/>
          </p:cNvSpPr>
          <p:nvPr/>
        </p:nvSpPr>
        <p:spPr bwMode="auto">
          <a:xfrm>
            <a:off x="7259638" y="6413500"/>
            <a:ext cx="1801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7 апреля 2019 г.</a:t>
            </a:r>
            <a:endParaRPr lang="ru-RU" altLang="ru-RU" b="1"/>
          </a:p>
        </p:txBody>
      </p:sp>
      <p:pic>
        <p:nvPicPr>
          <p:cNvPr id="18437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500438"/>
            <a:ext cx="38163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15888"/>
            <a:ext cx="381635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3429000"/>
            <a:ext cx="3960812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9338" y="188913"/>
            <a:ext cx="40338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6237288"/>
            <a:ext cx="7488237" cy="4778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u="sng" dirty="0" smtClean="0">
                <a:cs typeface="Times New Roman" pitchFamily="18" charset="0"/>
              </a:rPr>
              <a:t>Акция «Количество свечек зависит только от тебя» </a:t>
            </a:r>
            <a:br>
              <a:rPr lang="ru-RU" sz="1800" b="1" u="sng" dirty="0" smtClean="0"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19459" name="Содержимое 9" descr="C:\Users\USER\AppData\Local\Microsoft\Windows\Temporary Internet Files\Content.Word\IMG_5897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188913"/>
            <a:ext cx="4235450" cy="3168650"/>
          </a:xfrm>
        </p:spPr>
      </p:pic>
      <p:pic>
        <p:nvPicPr>
          <p:cNvPr id="19460" name="Рисунок 10" descr="C:\Users\USER\AppData\Local\Microsoft\Windows\Temporary Internet Files\Content.Word\IMG_59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500438"/>
            <a:ext cx="41052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Содержимое 11" descr="C:\Users\USER\AppData\Local\Microsoft\Windows\Temporary Internet Files\Content.Word\IMG_5892.jpg"/>
          <p:cNvPicPr>
            <a:picLocks noGrp="1"/>
          </p:cNvPicPr>
          <p:nvPr>
            <p:ph sz="half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250825" y="188913"/>
            <a:ext cx="4249738" cy="3168650"/>
          </a:xfrm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00438"/>
            <a:ext cx="439261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Прямоугольник 13"/>
          <p:cNvSpPr>
            <a:spLocks noChangeArrowheads="1"/>
          </p:cNvSpPr>
          <p:nvPr/>
        </p:nvSpPr>
        <p:spPr bwMode="auto">
          <a:xfrm>
            <a:off x="7092950" y="6381750"/>
            <a:ext cx="1943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 u="sng">
                <a:cs typeface="Times New Roman" pitchFamily="18" charset="0"/>
              </a:rPr>
              <a:t>1 декабря  2018</a:t>
            </a:r>
            <a:r>
              <a:rPr lang="ru-RU" altLang="ru-RU" u="sng"/>
              <a:t/>
            </a:r>
            <a:br>
              <a:rPr lang="ru-RU" altLang="ru-RU" u="sng"/>
            </a:br>
            <a:endParaRPr lang="ru-RU" alt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 b="1" dirty="0" smtClean="0"/>
              <a:t>Акция «Здоровая мама – здоровый ребенок!».</a:t>
            </a:r>
            <a:endParaRPr lang="ru-RU" sz="4000" b="1" dirty="0" smtClean="0">
              <a:solidFill>
                <a:schemeClr val="accent1"/>
              </a:solidFill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50" y="6021388"/>
            <a:ext cx="63023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u="sng" dirty="0">
                <a:latin typeface="+mn-lt"/>
                <a:cs typeface="Times New Roman" pitchFamily="18" charset="0"/>
              </a:rPr>
              <a:t>«Здоровая мама – здоровый ребенок!» </a:t>
            </a:r>
            <a:endParaRPr lang="ru-RU" sz="2400" b="1" u="sng" dirty="0">
              <a:latin typeface="+mn-lt"/>
            </a:endParaRPr>
          </a:p>
        </p:txBody>
      </p:sp>
      <p:sp>
        <p:nvSpPr>
          <p:cNvPr id="20484" name="Прямоугольник 1"/>
          <p:cNvSpPr>
            <a:spLocks noChangeArrowheads="1"/>
          </p:cNvSpPr>
          <p:nvPr/>
        </p:nvSpPr>
        <p:spPr bwMode="auto">
          <a:xfrm>
            <a:off x="6804025" y="6415088"/>
            <a:ext cx="2016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/>
              <a:t>25 ноября 2018 </a:t>
            </a:r>
          </a:p>
        </p:txBody>
      </p:sp>
      <p:pic>
        <p:nvPicPr>
          <p:cNvPr id="20485" name="Содержимое 9" descr="https://pp.userapi.com/c844417/v844417200/1384b2/g-HvCm-r7Bc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60350"/>
            <a:ext cx="4248150" cy="2808288"/>
          </a:xfrm>
        </p:spPr>
      </p:pic>
      <p:pic>
        <p:nvPicPr>
          <p:cNvPr id="20486" name="Рисунок 10" descr="https://pp.userapi.com/c849536/v849536200/c6b9c/WGk2v_IqrZ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33375"/>
            <a:ext cx="38163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11" descr="https://pp.userapi.com/c846321/v846321200/138e26/-TiSrNQJVT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3141663"/>
            <a:ext cx="388778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3213100"/>
            <a:ext cx="41751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949950"/>
            <a:ext cx="8142288" cy="647700"/>
          </a:xfrm>
        </p:spPr>
        <p:txBody>
          <a:bodyPr/>
          <a:lstStyle/>
          <a:p>
            <a:pPr>
              <a:defRPr/>
            </a:pPr>
            <a:r>
              <a:rPr lang="ru-RU" sz="2400" b="1" u="sng" dirty="0" smtClean="0"/>
              <a:t>"Мы против коррупции!»                  18 ноября 2018    </a:t>
            </a:r>
            <a:endParaRPr lang="ru-RU" sz="2200" b="1" u="sng" dirty="0"/>
          </a:p>
        </p:txBody>
      </p:sp>
      <p:pic>
        <p:nvPicPr>
          <p:cNvPr id="21507" name="Содержимое 4" descr="C:\Users\USER\AppData\Local\Microsoft\Windows\Temporary Internet Files\Content.Word\IMG_1455.jpg"/>
          <p:cNvPicPr>
            <a:picLocks noGrp="1"/>
          </p:cNvPicPr>
          <p:nvPr>
            <p:ph sz="half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3284538"/>
            <a:ext cx="4249738" cy="2736850"/>
          </a:xfrm>
        </p:spPr>
      </p:pic>
      <p:pic>
        <p:nvPicPr>
          <p:cNvPr id="21508" name="Содержимое 5" descr="C:\Users\USER\AppData\Local\Microsoft\Windows\Temporary Internet Files\Content.Word\PHOTO-2018-11-17-16-06-33.jpg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260350"/>
            <a:ext cx="4249738" cy="2808288"/>
          </a:xfrm>
        </p:spPr>
      </p:pic>
      <p:pic>
        <p:nvPicPr>
          <p:cNvPr id="21509" name="Рисунок 6" descr="C:\Users\USER\AppData\Local\Microsoft\Windows\Temporary Internet Files\Content.Word\IMG_14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260350"/>
            <a:ext cx="417671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284538"/>
            <a:ext cx="4176713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6021388"/>
            <a:ext cx="8208963" cy="576262"/>
          </a:xfrm>
        </p:spPr>
        <p:txBody>
          <a:bodyPr/>
          <a:lstStyle/>
          <a:p>
            <a:pPr>
              <a:defRPr/>
            </a:pPr>
            <a:r>
              <a:rPr lang="ru-RU" sz="2000" b="1" u="sng" dirty="0" smtClean="0"/>
              <a:t>Акция: «День народного единства»      </a:t>
            </a:r>
            <a:r>
              <a:rPr lang="ru-RU" sz="1800" b="1" u="sng" dirty="0" smtClean="0"/>
              <a:t>2 ноября 2018</a:t>
            </a:r>
            <a:endParaRPr lang="ru-RU" sz="1800" b="1" u="sng" dirty="0"/>
          </a:p>
        </p:txBody>
      </p:sp>
      <p:pic>
        <p:nvPicPr>
          <p:cNvPr id="22531" name="Рисунок 4" descr="C:\Documents and Settings\1\Рабочий стол\a_71d887d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2852738"/>
            <a:ext cx="17145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6" descr="C:\Users\USER\AppData\Local\Microsoft\Windows\Temporary Internet Files\Content.Word\PHOTO-2018-11-02-22-00-56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15888"/>
            <a:ext cx="4249738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Содержимое 7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4110038" cy="3767138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2534" name="Содержимое 9" descr="C:\Users\USER\AppData\Local\Microsoft\Windows\Temporary Internet Files\Content.Word\PHOTO-2018-11-02-22-00-56 (3).jpg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787900" y="115888"/>
            <a:ext cx="4092575" cy="3097212"/>
          </a:xfrm>
        </p:spPr>
      </p:pic>
      <p:pic>
        <p:nvPicPr>
          <p:cNvPr id="22535" name="Рисунок 10" descr="C:\Users\USER\AppData\Local\Microsoft\Windows\Temporary Internet Files\Content.Word\PHOTO-2018-11-02-22-00-5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3357563"/>
            <a:ext cx="4392613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3284538"/>
            <a:ext cx="40163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 b="1" dirty="0" smtClean="0">
                <a:latin typeface="Royal Times New Roman" pitchFamily="18" charset="0"/>
              </a:rPr>
              <a:t>Количество свечек зависит только </a:t>
            </a:r>
            <a:br>
              <a:rPr lang="ru-RU" sz="4000" b="1" dirty="0" smtClean="0">
                <a:latin typeface="Royal Times New Roman" pitchFamily="18" charset="0"/>
              </a:rPr>
            </a:br>
            <a:r>
              <a:rPr lang="ru-RU" sz="4000" b="1" dirty="0" smtClean="0">
                <a:latin typeface="Royal Times New Roman" pitchFamily="18" charset="0"/>
              </a:rPr>
              <a:t>от тебя</a:t>
            </a:r>
            <a:endParaRPr lang="ru-RU" sz="4000" b="1" dirty="0" smtClean="0">
              <a:solidFill>
                <a:schemeClr val="accent1"/>
              </a:solidFill>
              <a:latin typeface="Royal Times New Roman" pitchFamily="18" charset="0"/>
              <a:cs typeface="Tahoma" pitchFamily="34" charset="0"/>
            </a:endParaRP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42875" y="1357313"/>
            <a:ext cx="5072063" cy="242887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ru-RU" altLang="ru-RU" sz="16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513" y="6092825"/>
            <a:ext cx="669766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latin typeface="+mn-lt"/>
              </a:rPr>
              <a:t> </a:t>
            </a:r>
            <a:r>
              <a:rPr lang="ru-RU" sz="2800" b="1" u="sng" dirty="0">
                <a:latin typeface="+mn-lt"/>
              </a:rPr>
              <a:t>Умей сказать «нет»! </a:t>
            </a: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60350"/>
            <a:ext cx="4176712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497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33375"/>
            <a:ext cx="4176713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429000"/>
            <a:ext cx="42672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357813"/>
            <a:ext cx="8072437" cy="1071562"/>
          </a:xfrm>
        </p:spPr>
        <p:txBody>
          <a:bodyPr/>
          <a:lstStyle/>
          <a:p>
            <a:pPr>
              <a:defRPr/>
            </a:pP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 </a:t>
            </a:r>
            <a:r>
              <a:rPr lang="ru-RU" sz="2400" b="1" u="sng" dirty="0" smtClean="0"/>
              <a:t>Акция «Здоровая пробежка»</a:t>
            </a:r>
            <a:endParaRPr lang="ru-RU" sz="2400" b="1" u="sng" dirty="0"/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3284538"/>
            <a:ext cx="4392613" cy="2665412"/>
          </a:xfrm>
        </p:spPr>
      </p:pic>
      <p:sp>
        <p:nvSpPr>
          <p:cNvPr id="24580" name="Прямоугольник 2"/>
          <p:cNvSpPr>
            <a:spLocks noChangeArrowheads="1"/>
          </p:cNvSpPr>
          <p:nvPr/>
        </p:nvSpPr>
        <p:spPr bwMode="auto">
          <a:xfrm>
            <a:off x="7089775" y="6381750"/>
            <a:ext cx="192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7 октября 2018 г.</a:t>
            </a:r>
            <a:endParaRPr lang="ru-RU" altLang="ru-RU" b="1"/>
          </a:p>
        </p:txBody>
      </p:sp>
      <p:pic>
        <p:nvPicPr>
          <p:cNvPr id="2458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4319588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787900" y="260350"/>
            <a:ext cx="4176713" cy="2808288"/>
          </a:xfrm>
          <a:noFill/>
        </p:spPr>
      </p:pic>
      <p:pic>
        <p:nvPicPr>
          <p:cNvPr id="24583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3284538"/>
            <a:ext cx="403225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5300663"/>
            <a:ext cx="6554787" cy="1143000"/>
          </a:xfrm>
        </p:spPr>
        <p:txBody>
          <a:bodyPr/>
          <a:lstStyle/>
          <a:p>
            <a:pPr>
              <a:defRPr/>
            </a:pPr>
            <a:r>
              <a:rPr lang="en-US" b="1" u="sng" dirty="0" smtClean="0">
                <a:cs typeface="Times New Roman" pitchFamily="18" charset="0"/>
              </a:rPr>
              <a:t/>
            </a:r>
            <a:br>
              <a:rPr lang="en-US" b="1" u="sng" dirty="0" smtClean="0">
                <a:cs typeface="Times New Roman" pitchFamily="18" charset="0"/>
              </a:rPr>
            </a:br>
            <a:r>
              <a:rPr lang="ru-RU" sz="2400" b="1" u="sng" dirty="0" smtClean="0">
                <a:cs typeface="Times New Roman" pitchFamily="18" charset="0"/>
              </a:rPr>
              <a:t>Акция «Поделись улыбкой</a:t>
            </a:r>
            <a:r>
              <a:rPr lang="en-US" sz="2400" b="1" u="sng" dirty="0" smtClean="0">
                <a:cs typeface="Times New Roman" pitchFamily="18" charset="0"/>
              </a:rPr>
              <a:t>!</a:t>
            </a:r>
            <a:r>
              <a:rPr lang="ru-RU" sz="2400" b="1" u="sng" dirty="0" smtClean="0">
                <a:cs typeface="Times New Roman" pitchFamily="18" charset="0"/>
              </a:rPr>
              <a:t>»</a:t>
            </a:r>
            <a:endParaRPr lang="ru-RU" sz="2400" b="1" u="sng" dirty="0"/>
          </a:p>
        </p:txBody>
      </p:sp>
      <p:sp>
        <p:nvSpPr>
          <p:cNvPr id="25603" name="Прямоугольник 2"/>
          <p:cNvSpPr>
            <a:spLocks noChangeArrowheads="1"/>
          </p:cNvSpPr>
          <p:nvPr/>
        </p:nvSpPr>
        <p:spPr bwMode="auto">
          <a:xfrm>
            <a:off x="6516688" y="6362700"/>
            <a:ext cx="2817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17 сентября 2018 г</a:t>
            </a:r>
            <a:endParaRPr lang="ru-RU" altLang="ru-RU" sz="2000" b="1"/>
          </a:p>
        </p:txBody>
      </p:sp>
      <p:pic>
        <p:nvPicPr>
          <p:cNvPr id="25604" name="Picture 8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60350"/>
            <a:ext cx="4232275" cy="3024188"/>
          </a:xfrm>
          <a:noFill/>
        </p:spPr>
      </p:pic>
      <p:pic>
        <p:nvPicPr>
          <p:cNvPr id="25605" name="Picture 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662488" y="260350"/>
            <a:ext cx="4157662" cy="3024188"/>
          </a:xfrm>
          <a:noFill/>
        </p:spPr>
      </p:pic>
      <p:pic>
        <p:nvPicPr>
          <p:cNvPr id="2560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29000"/>
            <a:ext cx="41767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Рисунок 12" descr="C:\Users\USER\AppData\Local\Microsoft\Windows\Temporary Internet Files\Content.Word\PHOTO-2018-09-24-15-43-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3429000"/>
            <a:ext cx="417671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445125"/>
            <a:ext cx="8142288" cy="1223963"/>
          </a:xfrm>
        </p:spPr>
        <p:txBody>
          <a:bodyPr/>
          <a:lstStyle/>
          <a:p>
            <a:pPr>
              <a:defRPr/>
            </a:pPr>
            <a:r>
              <a:rPr lang="ru-RU" sz="2000" b="1" u="sng" dirty="0" smtClean="0"/>
              <a:t>Акция «Яркая,</a:t>
            </a:r>
            <a:br>
              <a:rPr lang="ru-RU" sz="2000" b="1" u="sng" dirty="0" smtClean="0"/>
            </a:br>
            <a:r>
              <a:rPr lang="ru-RU" sz="2000" b="1" u="sng" dirty="0" smtClean="0"/>
              <a:t> здоровая зимушка-зима». </a:t>
            </a:r>
            <a:endParaRPr lang="ru-RU" sz="2000" b="1" u="sng" dirty="0"/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5997575" y="6381750"/>
            <a:ext cx="19700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b="1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 февраля 2018 </a:t>
            </a:r>
            <a:endParaRPr lang="ru-RU" altLang="ru-RU" b="1"/>
          </a:p>
        </p:txBody>
      </p:sp>
      <p:pic>
        <p:nvPicPr>
          <p:cNvPr id="2662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84538"/>
            <a:ext cx="42497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662488" y="115888"/>
            <a:ext cx="4230687" cy="3097212"/>
          </a:xfrm>
          <a:noFill/>
        </p:spPr>
      </p:pic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15888"/>
            <a:ext cx="43211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6"/>
          <a:srcRect/>
          <a:stretch>
            <a:fillRect/>
          </a:stretch>
        </p:blipFill>
        <p:spPr>
          <a:xfrm>
            <a:off x="179388" y="3357563"/>
            <a:ext cx="4321175" cy="23749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4614</TotalTime>
  <Words>371</Words>
  <Application>Microsoft Office PowerPoint</Application>
  <PresentationFormat>Экран (4:3)</PresentationFormat>
  <Paragraphs>71</Paragraphs>
  <Slides>22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Century Gothic</vt:lpstr>
      <vt:lpstr>Wingdings 3</vt:lpstr>
      <vt:lpstr>Calibri</vt:lpstr>
      <vt:lpstr>Times New Roman</vt:lpstr>
      <vt:lpstr>Tahoma</vt:lpstr>
      <vt:lpstr>Royal Times New Roman</vt:lpstr>
      <vt:lpstr>Сектор</vt:lpstr>
      <vt:lpstr> ПРОЕКТ «SаMоSтоятельные дети» </vt:lpstr>
      <vt:lpstr>Слайд 2</vt:lpstr>
      <vt:lpstr>Слайд 3</vt:lpstr>
      <vt:lpstr>Слайд 4</vt:lpstr>
      <vt:lpstr>Участники республиканского антинаркотического проекта «SАMoSтоятельные дети»  лицея № 2. города Буинска провели акцию  «Подари чудо». В ходе акции они организовали сбор вещей первой необходимости и канцтоваров для детей семьи Петровых из с. Р. Кищаки, пострадавшей от пожара. Активисты отряда «РОСТОК» призывают учащихся лицея  не оставаться равнодушными к чужому горю и быть добрее. </vt:lpstr>
      <vt:lpstr>Слайд 6</vt:lpstr>
      <vt:lpstr>Слайд 7</vt:lpstr>
      <vt:lpstr>Слайд 8</vt:lpstr>
      <vt:lpstr>Слайд 9</vt:lpstr>
      <vt:lpstr>                Акция "Россия без табака!"                                     1 июня 2019 года </vt:lpstr>
      <vt:lpstr>Слайд 11</vt:lpstr>
      <vt:lpstr>Слайд 12</vt:lpstr>
      <vt:lpstr>Акция «Георгиевская ленточка»  19 апреля 2019 . </vt:lpstr>
      <vt:lpstr>Слайд 14</vt:lpstr>
      <vt:lpstr>Акция «Количество свечек зависит только от тебя»  </vt:lpstr>
      <vt:lpstr>Акция «Здоровая мама – здоровый ребенок!».</vt:lpstr>
      <vt:lpstr>"Мы против коррупции!»                  18 ноября 2018    </vt:lpstr>
      <vt:lpstr>Акция: «День народного единства»      2 ноября 2018</vt:lpstr>
      <vt:lpstr>Количество свечек зависит только  от тебя</vt:lpstr>
      <vt:lpstr>  Акция «Здоровая пробежка»</vt:lpstr>
      <vt:lpstr> Акция «Поделись улыбкой!»</vt:lpstr>
      <vt:lpstr>Акция «Яркая,  здоровая зимушка-зима».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BLACK EDITION</dc:creator>
  <cp:lastModifiedBy>1</cp:lastModifiedBy>
  <cp:revision>460</cp:revision>
  <dcterms:created xsi:type="dcterms:W3CDTF">2009-12-02T11:43:51Z</dcterms:created>
  <dcterms:modified xsi:type="dcterms:W3CDTF">2019-11-10T06:14:38Z</dcterms:modified>
</cp:coreProperties>
</file>